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70" r:id="rId14"/>
    <p:sldId id="271" r:id="rId15"/>
    <p:sldId id="272" r:id="rId16"/>
    <p:sldId id="269" r:id="rId17"/>
    <p:sldId id="25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9318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7245E-304C-4AE6-B235-94A905CEF143}" type="datetimeFigureOut">
              <a:rPr lang="hu-HU" smtClean="0"/>
              <a:t>2025. 02. 05.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915E-C2F4-4625-BF04-9AA0E4915F8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778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GNS3 egy </a:t>
            </a:r>
            <a:r>
              <a:rPr lang="hu-HU" b="1" dirty="0"/>
              <a:t>multi-</a:t>
            </a:r>
            <a:r>
              <a:rPr lang="hu-HU" b="1" dirty="0" err="1"/>
              <a:t>vendor</a:t>
            </a:r>
            <a:r>
              <a:rPr lang="hu-HU" b="1" dirty="0"/>
              <a:t> hálózatszimulátor</a:t>
            </a:r>
            <a:r>
              <a:rPr lang="hu-HU" dirty="0"/>
              <a:t>, mert nemcsak egyetlen gyártó (pl. Cisco) eszközeit támogatja, hanem több különböző gyártóét is, például: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b="1" dirty="0"/>
              <a:t>Cisco</a:t>
            </a:r>
            <a:r>
              <a:rPr lang="hu-HU" dirty="0"/>
              <a:t> (IOS routerek és </a:t>
            </a:r>
            <a:r>
              <a:rPr lang="hu-HU" dirty="0" err="1"/>
              <a:t>switch</a:t>
            </a:r>
            <a:r>
              <a:rPr lang="hu-HU" dirty="0"/>
              <a:t>-ek)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b="1" dirty="0" err="1"/>
              <a:t>Juniper</a:t>
            </a:r>
            <a:r>
              <a:rPr lang="hu-HU" dirty="0"/>
              <a:t> (</a:t>
            </a:r>
            <a:r>
              <a:rPr lang="hu-HU" dirty="0" err="1"/>
              <a:t>JunOS</a:t>
            </a:r>
            <a:r>
              <a:rPr lang="hu-HU" dirty="0"/>
              <a:t> alapú eszközök)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b="1" dirty="0" err="1"/>
              <a:t>Fortinet</a:t>
            </a:r>
            <a:r>
              <a:rPr lang="hu-HU" dirty="0"/>
              <a:t> (tűzfalak)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b="1" dirty="0"/>
              <a:t>Palo Alto </a:t>
            </a:r>
            <a:r>
              <a:rPr lang="hu-HU" b="1" dirty="0" err="1"/>
              <a:t>Networks</a:t>
            </a:r>
            <a:r>
              <a:rPr lang="hu-HU" dirty="0"/>
              <a:t> (biztonsági eszközök)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b="1" dirty="0" err="1"/>
              <a:t>MikroTik</a:t>
            </a:r>
            <a:r>
              <a:rPr lang="hu-HU" dirty="0"/>
              <a:t> (</a:t>
            </a:r>
            <a:r>
              <a:rPr lang="hu-HU" dirty="0" err="1"/>
              <a:t>RouterOS</a:t>
            </a:r>
            <a:r>
              <a:rPr lang="hu-HU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b="1" dirty="0" err="1"/>
              <a:t>VyOS</a:t>
            </a:r>
            <a:r>
              <a:rPr lang="hu-HU" dirty="0"/>
              <a:t> (nyílt forráskódú routerek)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b="1" dirty="0"/>
              <a:t>Linux alapú rendszerek</a:t>
            </a:r>
            <a:r>
              <a:rPr lang="hu-HU" dirty="0"/>
              <a:t> (Ubuntu, Debian stb.)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915E-C2F4-4625-BF04-9AA0E4915F8D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18497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ns3.com/" TargetMode="External"/><Relationship Id="rId2" Type="http://schemas.openxmlformats.org/officeDocument/2006/relationships/hyperlink" Target="https://gns3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irtualbox.org/" TargetMode="External"/><Relationship Id="rId5" Type="http://schemas.openxmlformats.org/officeDocument/2006/relationships/hyperlink" Target="https://www.qemu.org/" TargetMode="External"/><Relationship Id="rId4" Type="http://schemas.openxmlformats.org/officeDocument/2006/relationships/hyperlink" Target="https://en.wikipedia.org/wiki/Graphical_Network_Simulator-3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1CB388-8C98-84F4-8CDD-9FE66E2CF0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GNS3 – Graphical Network Simulator‑3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69384D9-6B80-681E-1ABE-6C8F0314D8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Részletes bemutató a hálózati szimuláció eszközéről</a:t>
            </a:r>
          </a:p>
          <a:p>
            <a:endParaRPr lang="hu-HU" dirty="0"/>
          </a:p>
          <a:p>
            <a:r>
              <a:rPr lang="hu-HU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Kz</a:t>
            </a:r>
            <a:r>
              <a:rPr lang="hu-HU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13c</a:t>
            </a:r>
          </a:p>
        </p:txBody>
      </p:sp>
      <p:pic>
        <p:nvPicPr>
          <p:cNvPr id="3074" name="Picture 2" descr="Gns3 Asa 9.1 Image Download - fasrcommerce">
            <a:extLst>
              <a:ext uri="{FF2B5EF4-FFF2-40B4-BE49-F238E27FC236}">
                <a16:creationId xmlns:a16="http://schemas.microsoft.com/office/drawing/2014/main" id="{1A5F2FC7-EB49-4D8C-F6CB-7FC1F928E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442" y="2628900"/>
            <a:ext cx="2828267" cy="360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Hub - fadlytabrani/gns3-multi-site-template: GNS3 Configuration ...">
            <a:extLst>
              <a:ext uri="{FF2B5EF4-FFF2-40B4-BE49-F238E27FC236}">
                <a16:creationId xmlns:a16="http://schemas.microsoft.com/office/drawing/2014/main" id="{CCAC6D98-DFE0-E675-788E-6EAC16844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905" y="4169328"/>
            <a:ext cx="3046189" cy="257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402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122C35-2D41-4ACB-B6EF-407024538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Felhasználási Esetek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7091C8-86BC-1E43-E397-E73F78126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/>
              <a:t>Oktatás és tanulás:</a:t>
            </a:r>
          </a:p>
          <a:p>
            <a:pPr lvl="1"/>
            <a:r>
              <a:rPr lang="hu-HU" dirty="0"/>
              <a:t>Hálózati tanfolyamok, laborok, vizsgafelkészítés (CCNA, CCNP, CCIE)</a:t>
            </a:r>
          </a:p>
          <a:p>
            <a:r>
              <a:rPr lang="hu-HU" dirty="0"/>
              <a:t>Gyakorlati tesztelés:</a:t>
            </a:r>
          </a:p>
          <a:p>
            <a:pPr lvl="1"/>
            <a:r>
              <a:rPr lang="hu-HU" dirty="0"/>
              <a:t>Új hálózati konfigurációk és protokollok kipróbálása kockázatmentesen</a:t>
            </a:r>
          </a:p>
          <a:p>
            <a:r>
              <a:rPr lang="hu-HU" dirty="0"/>
              <a:t>Hálózatok hibakeresése:</a:t>
            </a:r>
          </a:p>
          <a:p>
            <a:pPr lvl="1"/>
            <a:r>
              <a:rPr lang="hu-HU" dirty="0"/>
              <a:t>Szimulációval előzetesen tesztelhetők a változtatások és konfigurációs módosítások</a:t>
            </a:r>
          </a:p>
          <a:p>
            <a:r>
              <a:rPr lang="hu-HU" dirty="0" err="1"/>
              <a:t>Proof</a:t>
            </a:r>
            <a:r>
              <a:rPr lang="hu-HU" dirty="0"/>
              <a:t> of </a:t>
            </a:r>
            <a:r>
              <a:rPr lang="hu-HU" dirty="0" err="1"/>
              <a:t>Concept</a:t>
            </a:r>
            <a:r>
              <a:rPr lang="hu-HU" dirty="0"/>
              <a:t> (POC):</a:t>
            </a:r>
          </a:p>
          <a:p>
            <a:pPr lvl="1"/>
            <a:r>
              <a:rPr lang="hu-HU" dirty="0"/>
              <a:t>Üzleti környezetben is használható a hálózati megoldások demójának bemutatására</a:t>
            </a:r>
          </a:p>
        </p:txBody>
      </p:sp>
    </p:spTree>
    <p:extLst>
      <p:ext uri="{BB962C8B-B14F-4D97-AF65-F5344CB8AC3E}">
        <p14:creationId xmlns:p14="http://schemas.microsoft.com/office/powerpoint/2010/main" val="342191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2BF419-B31B-53E5-8D5E-A6C2FE06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Előnyök és Hátrányok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CE1EDD4-1268-9F00-B6EC-C574DB8C1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/>
              <a:t>Előnyök:</a:t>
            </a:r>
          </a:p>
          <a:p>
            <a:pPr lvl="1"/>
            <a:r>
              <a:rPr lang="hu-HU" dirty="0"/>
              <a:t>Ingyenes és nyílt forráskódú, nagy közösségi támogatással</a:t>
            </a:r>
          </a:p>
          <a:p>
            <a:pPr lvl="1"/>
            <a:r>
              <a:rPr lang="hu-HU" dirty="0"/>
              <a:t>Rugalmas, skálázható, és könnyen bővíthető</a:t>
            </a:r>
          </a:p>
          <a:p>
            <a:pPr lvl="1"/>
            <a:r>
              <a:rPr lang="hu-HU" dirty="0"/>
              <a:t>Támogatja a multi-</a:t>
            </a:r>
            <a:r>
              <a:rPr lang="hu-HU" dirty="0" err="1"/>
              <a:t>vendor</a:t>
            </a:r>
            <a:r>
              <a:rPr lang="hu-HU" dirty="0"/>
              <a:t> eszközöket és valós eszközök integrációját</a:t>
            </a:r>
          </a:p>
          <a:p>
            <a:pPr lvl="1"/>
            <a:r>
              <a:rPr lang="hu-HU" dirty="0"/>
              <a:t>Ideális laboratóriumi környezet a hálózati tanuláshoz és tervezéshez</a:t>
            </a:r>
          </a:p>
          <a:p>
            <a:r>
              <a:rPr lang="hu-HU" dirty="0"/>
              <a:t>Hátrányok:</a:t>
            </a:r>
          </a:p>
          <a:p>
            <a:pPr lvl="1"/>
            <a:r>
              <a:rPr lang="hu-HU" dirty="0"/>
              <a:t>A Cisco IOS képek külön beszerzendők (licenc kérdések miatt)</a:t>
            </a:r>
          </a:p>
          <a:p>
            <a:pPr lvl="1"/>
            <a:r>
              <a:rPr lang="hu-HU" dirty="0"/>
              <a:t>Megfelelő használatához haladó hálózati ismeretek szükségesek</a:t>
            </a:r>
          </a:p>
          <a:p>
            <a:pPr lvl="1"/>
            <a:r>
              <a:rPr lang="hu-HU" dirty="0"/>
              <a:t>Erőforrásigényes: nagy topológiák esetén erős hardver szükséges</a:t>
            </a:r>
          </a:p>
        </p:txBody>
      </p:sp>
      <p:pic>
        <p:nvPicPr>
          <p:cNvPr id="9218" name="Picture 2" descr="Advantages Stamp. Advantages Square Grungy Isolated Sign Stock Vector ...">
            <a:extLst>
              <a:ext uri="{FF2B5EF4-FFF2-40B4-BE49-F238E27FC236}">
                <a16:creationId xmlns:a16="http://schemas.microsoft.com/office/drawing/2014/main" id="{D9AC01B8-D096-A874-E683-EB7F157B7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623" y="2509045"/>
            <a:ext cx="2139892" cy="151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isadvantage text Button. Disadvantage Sign Icon Label Sticker Web ...">
            <a:extLst>
              <a:ext uri="{FF2B5EF4-FFF2-40B4-BE49-F238E27FC236}">
                <a16:creationId xmlns:a16="http://schemas.microsoft.com/office/drawing/2014/main" id="{27A85780-37BB-9946-B775-AB08EF17C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172" y="4279902"/>
            <a:ext cx="1756794" cy="175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182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4BC82EE-1FE5-52B7-3FE3-97DCE1A1D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Rendszerkövetelmények és Támogatott Platformok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46F23FF-78A1-BB04-2DCA-0830BAC39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Támogatott operációs rendszerek:</a:t>
            </a:r>
          </a:p>
          <a:p>
            <a:pPr lvl="1"/>
            <a:r>
              <a:rPr lang="hu-HU" dirty="0"/>
              <a:t>Windows, </a:t>
            </a:r>
            <a:r>
              <a:rPr lang="hu-HU" dirty="0" err="1"/>
              <a:t>macOS</a:t>
            </a:r>
            <a:r>
              <a:rPr lang="hu-HU" dirty="0"/>
              <a:t>, Linux</a:t>
            </a:r>
          </a:p>
          <a:p>
            <a:r>
              <a:rPr lang="hu-HU" dirty="0"/>
              <a:t>Emulációs környezet:</a:t>
            </a:r>
          </a:p>
          <a:p>
            <a:pPr lvl="1"/>
            <a:r>
              <a:rPr lang="hu-HU" dirty="0"/>
              <a:t>Helyi szerver </a:t>
            </a:r>
            <a:r>
              <a:rPr lang="hu-HU" dirty="0" err="1"/>
              <a:t>vs</a:t>
            </a:r>
            <a:r>
              <a:rPr lang="hu-HU" dirty="0"/>
              <a:t>. GNS3 VM (távoli/felhő alapú megoldás)</a:t>
            </a:r>
          </a:p>
          <a:p>
            <a:r>
              <a:rPr lang="hu-HU" dirty="0"/>
              <a:t>Hardware követelmények:</a:t>
            </a:r>
          </a:p>
          <a:p>
            <a:pPr lvl="1"/>
            <a:r>
              <a:rPr lang="hu-HU" dirty="0"/>
              <a:t>Erős CPU, elegendő RAM és megfelelő hálózati interfészek a komplex topológiákhoz</a:t>
            </a:r>
          </a:p>
        </p:txBody>
      </p:sp>
      <p:pic>
        <p:nvPicPr>
          <p:cNvPr id="10242" name="Picture 2" descr="Soporte Técnico Linux, Mac, Windows | CNSoluciones">
            <a:extLst>
              <a:ext uri="{FF2B5EF4-FFF2-40B4-BE49-F238E27FC236}">
                <a16:creationId xmlns:a16="http://schemas.microsoft.com/office/drawing/2014/main" id="{4BE85D5E-EF3B-EB00-BB2F-9F9814EA7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430" y="1357803"/>
            <a:ext cx="54387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NASA's newly upgraded Pleiades supercomputer delves into the mysteries ...">
            <a:extLst>
              <a:ext uri="{FF2B5EF4-FFF2-40B4-BE49-F238E27FC236}">
                <a16:creationId xmlns:a16="http://schemas.microsoft.com/office/drawing/2014/main" id="{487E3450-1EB5-29F3-5C22-19746438E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353" y="5201707"/>
            <a:ext cx="2234617" cy="148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737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4E7361-D4E4-4839-6321-88B6CE41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Gns3 </a:t>
            </a:r>
            <a:r>
              <a:rPr lang="hu-HU" dirty="0" err="1"/>
              <a:t>vs</a:t>
            </a:r>
            <a:r>
              <a:rPr lang="hu-HU" dirty="0"/>
              <a:t> </a:t>
            </a:r>
            <a:r>
              <a:rPr lang="hu-HU" dirty="0" err="1"/>
              <a:t>packet</a:t>
            </a:r>
            <a:r>
              <a:rPr lang="hu-HU" dirty="0"/>
              <a:t> </a:t>
            </a:r>
            <a:r>
              <a:rPr lang="hu-HU" dirty="0" err="1"/>
              <a:t>tracer</a:t>
            </a:r>
            <a:endParaRPr lang="hu-HU" dirty="0"/>
          </a:p>
        </p:txBody>
      </p:sp>
      <p:sp>
        <p:nvSpPr>
          <p:cNvPr id="10" name="Tartalom helye 9">
            <a:extLst>
              <a:ext uri="{FF2B5EF4-FFF2-40B4-BE49-F238E27FC236}">
                <a16:creationId xmlns:a16="http://schemas.microsoft.com/office/drawing/2014/main" id="{D0F0362A-FB01-3734-6FA8-3C04A50CC1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/>
              <a:t>GNS3: </a:t>
            </a:r>
          </a:p>
          <a:p>
            <a:pPr lvl="1"/>
            <a:r>
              <a:rPr lang="hu-HU" dirty="0"/>
              <a:t>Képes valós Cisco IOS képek futtatására, így pontosan úgy működik, mint egy valódi eszköz.</a:t>
            </a:r>
          </a:p>
          <a:p>
            <a:pPr lvl="1"/>
            <a:r>
              <a:rPr lang="hu-HU" dirty="0"/>
              <a:t>Multi-</a:t>
            </a:r>
            <a:r>
              <a:rPr lang="hu-HU" dirty="0" err="1"/>
              <a:t>vendor</a:t>
            </a:r>
            <a:r>
              <a:rPr lang="hu-HU" dirty="0"/>
              <a:t> támogatás – többféle hálózati eszköz emulálható (Cisco, </a:t>
            </a:r>
            <a:r>
              <a:rPr lang="hu-HU" dirty="0" err="1"/>
              <a:t>Juniper</a:t>
            </a:r>
            <a:r>
              <a:rPr lang="hu-HU" dirty="0"/>
              <a:t>, </a:t>
            </a:r>
            <a:r>
              <a:rPr lang="hu-HU" dirty="0" err="1"/>
              <a:t>Fortinet</a:t>
            </a:r>
            <a:r>
              <a:rPr lang="hu-HU" dirty="0"/>
              <a:t>, </a:t>
            </a:r>
            <a:r>
              <a:rPr lang="hu-HU" dirty="0" err="1"/>
              <a:t>MikroTik</a:t>
            </a:r>
            <a:r>
              <a:rPr lang="hu-HU" dirty="0"/>
              <a:t> stb.).</a:t>
            </a:r>
          </a:p>
          <a:p>
            <a:pPr lvl="1"/>
            <a:r>
              <a:rPr lang="hu-HU" dirty="0"/>
              <a:t>Az összes IOS funkciót támogatja, mivel valós eszközként viselkedik (például SD-WAN, MPLS, BGP, OSPF, DHCPv6).</a:t>
            </a:r>
          </a:p>
        </p:txBody>
      </p:sp>
      <p:sp>
        <p:nvSpPr>
          <p:cNvPr id="11" name="Tartalom helye 10">
            <a:extLst>
              <a:ext uri="{FF2B5EF4-FFF2-40B4-BE49-F238E27FC236}">
                <a16:creationId xmlns:a16="http://schemas.microsoft.com/office/drawing/2014/main" id="{6D91DE8C-49BA-4837-055C-3203F24803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 err="1"/>
              <a:t>Packet</a:t>
            </a:r>
            <a:r>
              <a:rPr lang="hu-HU" dirty="0"/>
              <a:t> </a:t>
            </a:r>
            <a:r>
              <a:rPr lang="hu-HU" dirty="0" err="1"/>
              <a:t>Tracer</a:t>
            </a:r>
            <a:r>
              <a:rPr lang="hu-HU" dirty="0"/>
              <a:t>: </a:t>
            </a:r>
          </a:p>
          <a:p>
            <a:pPr lvl="1"/>
            <a:r>
              <a:rPr lang="hu-HU" dirty="0"/>
              <a:t>Cisco által fejlesztett szimuláció, amely nem a valós IOS-t használja, hanem egy leegyszerűsített verziót.</a:t>
            </a:r>
          </a:p>
          <a:p>
            <a:pPr lvl="1"/>
            <a:r>
              <a:rPr lang="hu-HU" dirty="0"/>
              <a:t>Csak Cisco eszközök szimulálására alkalmas, más gyártók támogatása hiányzik.</a:t>
            </a:r>
          </a:p>
          <a:p>
            <a:pPr lvl="1"/>
            <a:r>
              <a:rPr lang="hu-HU" dirty="0"/>
              <a:t>Csak alapvető funkciókat kínál, néhány beépített, egyszerűsített parancs működik.</a:t>
            </a:r>
          </a:p>
        </p:txBody>
      </p:sp>
      <p:pic>
        <p:nvPicPr>
          <p:cNvPr id="11266" name="Picture 2" descr="How To Set Up A Workstation | Robots.net">
            <a:extLst>
              <a:ext uri="{FF2B5EF4-FFF2-40B4-BE49-F238E27FC236}">
                <a16:creationId xmlns:a16="http://schemas.microsoft.com/office/drawing/2014/main" id="{D967C9AB-01D0-1721-18C1-78C71EC69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578" y="5791201"/>
            <a:ext cx="1364216" cy="76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isco Packet Tracer Training - Hurbad">
            <a:extLst>
              <a:ext uri="{FF2B5EF4-FFF2-40B4-BE49-F238E27FC236}">
                <a16:creationId xmlns:a16="http://schemas.microsoft.com/office/drawing/2014/main" id="{5DAEB324-94FD-7C2F-0687-BD1A64D6C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01" y="5443701"/>
            <a:ext cx="1087248" cy="117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689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45E479-D73D-67A3-0A59-1F2F45579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Gns3 </a:t>
            </a:r>
            <a:r>
              <a:rPr lang="hu-HU" dirty="0" err="1"/>
              <a:t>vs</a:t>
            </a:r>
            <a:r>
              <a:rPr lang="hu-HU" dirty="0"/>
              <a:t> </a:t>
            </a:r>
            <a:r>
              <a:rPr lang="hu-HU" dirty="0" err="1"/>
              <a:t>packet</a:t>
            </a:r>
            <a:r>
              <a:rPr lang="hu-HU" dirty="0"/>
              <a:t> </a:t>
            </a:r>
            <a:r>
              <a:rPr lang="hu-HU" dirty="0" err="1"/>
              <a:t>tracer</a:t>
            </a:r>
            <a:r>
              <a:rPr lang="hu-HU" dirty="0"/>
              <a:t> (folyt.)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5EF3F2E-796E-DC4B-3AE3-4CCCAE1353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/>
              <a:t>GNS3: </a:t>
            </a:r>
          </a:p>
          <a:p>
            <a:pPr lvl="1"/>
            <a:r>
              <a:rPr lang="hu-HU" dirty="0"/>
              <a:t>Valós és virtuális eszközöket is összekapcsolhatsz (pl. fizikai routerek, virtuális gépek, felhőszolgáltatások).</a:t>
            </a:r>
          </a:p>
          <a:p>
            <a:pPr lvl="1"/>
            <a:r>
              <a:rPr lang="hu-HU" dirty="0"/>
              <a:t>Erőforrásigényes, főleg nagyobb hálózatok esetén (több RAM és CPU szükséges).</a:t>
            </a:r>
          </a:p>
          <a:p>
            <a:pPr lvl="1"/>
            <a:r>
              <a:rPr lang="hu-HU" dirty="0"/>
              <a:t>Haladó hálózati szakembereknek és vizsgázóknak (CCNA, CCNP, CCIE szint).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91292E2-430D-E9F8-B166-5B6862244D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 err="1"/>
              <a:t>Packet</a:t>
            </a:r>
            <a:r>
              <a:rPr lang="hu-HU" dirty="0"/>
              <a:t> </a:t>
            </a:r>
            <a:r>
              <a:rPr lang="hu-HU" dirty="0" err="1"/>
              <a:t>Tracer</a:t>
            </a:r>
            <a:r>
              <a:rPr lang="hu-HU" dirty="0"/>
              <a:t>:</a:t>
            </a:r>
          </a:p>
          <a:p>
            <a:pPr lvl="1"/>
            <a:r>
              <a:rPr lang="hu-HU" dirty="0"/>
              <a:t>Csak a programon belül működik, nem lehet valós hálózati eszközökkel vagy más szimulátorokkal integrálni.</a:t>
            </a:r>
          </a:p>
          <a:p>
            <a:pPr lvl="1"/>
            <a:r>
              <a:rPr lang="hu-HU" dirty="0"/>
              <a:t>Könnyen futtatható bármilyen gépen, mert nincs szüksége erős hardverre. </a:t>
            </a:r>
            <a:r>
              <a:rPr lang="hu-HU" sz="800" dirty="0"/>
              <a:t>(nem igaz, mert a sulis gépek behalnak tőle)</a:t>
            </a:r>
          </a:p>
          <a:p>
            <a:pPr lvl="1"/>
            <a:r>
              <a:rPr lang="hu-HU" dirty="0"/>
              <a:t>Elsősorban kezdőknek készült, CCNA tanuláshoz kiváló, de nem helyettesíti a valós eszközöket.</a:t>
            </a:r>
          </a:p>
        </p:txBody>
      </p:sp>
      <p:pic>
        <p:nvPicPr>
          <p:cNvPr id="5" name="Picture 2" descr="How To Set Up A Workstation | Robots.net">
            <a:extLst>
              <a:ext uri="{FF2B5EF4-FFF2-40B4-BE49-F238E27FC236}">
                <a16:creationId xmlns:a16="http://schemas.microsoft.com/office/drawing/2014/main" id="{3F1BE632-CE8C-89A8-881B-32D24E50F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578" y="5791201"/>
            <a:ext cx="1364216" cy="76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isco Packet Tracer Training - Hurbad">
            <a:extLst>
              <a:ext uri="{FF2B5EF4-FFF2-40B4-BE49-F238E27FC236}">
                <a16:creationId xmlns:a16="http://schemas.microsoft.com/office/drawing/2014/main" id="{EAA0BADA-5BE7-D652-EEE6-5E780DC12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01" y="5443701"/>
            <a:ext cx="1087248" cy="117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257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70C047-824C-D191-AE4B-E66AEA9D8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Telepítési Komponensei és Kiegészítő </a:t>
            </a:r>
            <a:r>
              <a:rPr lang="hu-HU" dirty="0" err="1"/>
              <a:t>Szoftverei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D156A9F-5CD1-BECF-CC54-580718291A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hu-HU" sz="2000" dirty="0"/>
              <a:t>VPCS (</a:t>
            </a:r>
            <a:r>
              <a:rPr lang="hu-HU" sz="2000" dirty="0" err="1"/>
              <a:t>Virtual</a:t>
            </a:r>
            <a:r>
              <a:rPr lang="hu-HU" sz="2000" dirty="0"/>
              <a:t> PC </a:t>
            </a:r>
            <a:r>
              <a:rPr lang="hu-HU" sz="1800" dirty="0"/>
              <a:t>Simulator)</a:t>
            </a:r>
          </a:p>
          <a:p>
            <a:pPr lvl="1">
              <a:lnSpc>
                <a:spcPct val="100000"/>
              </a:lnSpc>
            </a:pPr>
            <a:r>
              <a:rPr lang="hu-HU" sz="1800" dirty="0"/>
              <a:t>Egyszerű, könnyen konfigurálható virtuális PC-k, melyek lehetővé teszik a végpontok szimulációját.</a:t>
            </a:r>
          </a:p>
          <a:p>
            <a:pPr lvl="1">
              <a:lnSpc>
                <a:spcPct val="100000"/>
              </a:lnSpc>
            </a:pPr>
            <a:r>
              <a:rPr lang="hu-HU" sz="1800" dirty="0"/>
              <a:t>Hasznos a hálózati kapcsolatok és tesztek végponti oldalának kipróbálásához.</a:t>
            </a:r>
          </a:p>
          <a:p>
            <a:pPr>
              <a:lnSpc>
                <a:spcPct val="100000"/>
              </a:lnSpc>
            </a:pPr>
            <a:r>
              <a:rPr lang="hu-HU" sz="2200" dirty="0"/>
              <a:t>Hálózati Elemző Eszközök</a:t>
            </a:r>
          </a:p>
          <a:p>
            <a:pPr lvl="1">
              <a:lnSpc>
                <a:spcPct val="100000"/>
              </a:lnSpc>
            </a:pPr>
            <a:r>
              <a:rPr lang="hu-HU" sz="1800" dirty="0" err="1"/>
              <a:t>Wireshark</a:t>
            </a:r>
            <a:r>
              <a:rPr lang="hu-HU" sz="1800" dirty="0"/>
              <a:t>: A csomagok rögzítésére és elemzésére szolgáló eszköz, amely segít a hálózati forgalom részletes vizsgálatában.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4671272-22B6-0760-5513-9779D88113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lvl="1"/>
            <a:r>
              <a:rPr lang="hu-HU" dirty="0" err="1"/>
              <a:t>Putty</a:t>
            </a:r>
            <a:r>
              <a:rPr lang="hu-HU" dirty="0"/>
              <a:t> / </a:t>
            </a:r>
            <a:r>
              <a:rPr lang="hu-HU" dirty="0" err="1"/>
              <a:t>SuperPutty</a:t>
            </a:r>
            <a:r>
              <a:rPr lang="hu-HU" dirty="0"/>
              <a:t>: </a:t>
            </a:r>
            <a:r>
              <a:rPr lang="hu-HU" dirty="0" err="1"/>
              <a:t>Console</a:t>
            </a:r>
            <a:r>
              <a:rPr lang="hu-HU" dirty="0"/>
              <a:t> kliensek, amelyekkel a routerekhez és egyéb eszközökhöz lehet csatlakozni.</a:t>
            </a:r>
          </a:p>
          <a:p>
            <a:r>
              <a:rPr lang="hu-HU" sz="2200" dirty="0"/>
              <a:t>GNS3 </a:t>
            </a:r>
            <a:r>
              <a:rPr lang="hu-HU" sz="2200" dirty="0" err="1"/>
              <a:t>Appliances</a:t>
            </a:r>
            <a:r>
              <a:rPr lang="hu-HU" sz="2200" dirty="0"/>
              <a:t> és Egyéb Letölthető Sablonok</a:t>
            </a:r>
          </a:p>
          <a:p>
            <a:pPr lvl="1"/>
            <a:r>
              <a:rPr lang="hu-HU" sz="1800" dirty="0"/>
              <a:t>Előre konfigurált eszközök (</a:t>
            </a:r>
            <a:r>
              <a:rPr lang="hu-HU" sz="1800" dirty="0" err="1"/>
              <a:t>appliance</a:t>
            </a:r>
            <a:r>
              <a:rPr lang="hu-HU" sz="1800" dirty="0"/>
              <a:t>-ek) sablonjai, melyek a GNS3 Marketplace-en keresztül érhetők el, segítve a gyors laborok beállítását.</a:t>
            </a:r>
          </a:p>
          <a:p>
            <a:pPr lvl="1"/>
            <a:r>
              <a:rPr lang="hu-HU" sz="1800" dirty="0"/>
              <a:t>Ezek nem részei a telepítő alapcsomagjának, de integrálhatók a GNS3-be, így bővítve a támogatott eszközök skáláját.</a:t>
            </a:r>
          </a:p>
        </p:txBody>
      </p:sp>
      <p:pic>
        <p:nvPicPr>
          <p:cNvPr id="12290" name="Picture 2" descr="14 GNS3 setup VPCS Virtual PC Simulator - YouTube">
            <a:extLst>
              <a:ext uri="{FF2B5EF4-FFF2-40B4-BE49-F238E27FC236}">
                <a16:creationId xmlns:a16="http://schemas.microsoft.com/office/drawing/2014/main" id="{B097F613-7EB8-0B34-8B52-14CE0580F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990" y="1357803"/>
            <a:ext cx="2125210" cy="119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Download Wireshark (Ethereal) Logo in SVG Vector or PNG File Format ...">
            <a:extLst>
              <a:ext uri="{FF2B5EF4-FFF2-40B4-BE49-F238E27FC236}">
                <a16:creationId xmlns:a16="http://schemas.microsoft.com/office/drawing/2014/main" id="{8A7D727F-211E-7FAE-F17A-4865FEB0B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78" y="3345832"/>
            <a:ext cx="5851322" cy="39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hat is Putty: advantages and disadvantages, why and how to use Putty">
            <a:extLst>
              <a:ext uri="{FF2B5EF4-FFF2-40B4-BE49-F238E27FC236}">
                <a16:creationId xmlns:a16="http://schemas.microsoft.com/office/drawing/2014/main" id="{0D713F47-88C7-F9E9-C1F5-4E55D7E5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168" y="896031"/>
            <a:ext cx="2553940" cy="135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9 Best Superputty Alternatives - Reviews, Features, Pros &amp; Cons ...">
            <a:extLst>
              <a:ext uri="{FF2B5EF4-FFF2-40B4-BE49-F238E27FC236}">
                <a16:creationId xmlns:a16="http://schemas.microsoft.com/office/drawing/2014/main" id="{B426449D-15C1-9E77-6E13-250337A41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9812" y="2249486"/>
            <a:ext cx="707309" cy="70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Install an appliance from the GNS3 Marketplace | GNS3 Documentation">
            <a:extLst>
              <a:ext uri="{FF2B5EF4-FFF2-40B4-BE49-F238E27FC236}">
                <a16:creationId xmlns:a16="http://schemas.microsoft.com/office/drawing/2014/main" id="{308A3482-E803-D81D-477B-4DB263A31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612" y="5391743"/>
            <a:ext cx="2553940" cy="144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849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37D554-086A-E4B4-8B69-CE5FF047F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 és További Információk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D836913-69C8-AA2C-36E3-62FB7AFAF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Hivatalos weboldal: </a:t>
            </a:r>
            <a:r>
              <a:rPr lang="hu-HU" dirty="0">
                <a:hlinkClick r:id="rId2"/>
              </a:rPr>
              <a:t>https://gns3.com/</a:t>
            </a:r>
            <a:endParaRPr lang="hu-HU" dirty="0"/>
          </a:p>
          <a:p>
            <a:r>
              <a:rPr lang="hu-HU" dirty="0"/>
              <a:t>Dokumentáció: </a:t>
            </a:r>
            <a:r>
              <a:rPr lang="hu-HU" dirty="0">
                <a:hlinkClick r:id="rId3"/>
              </a:rPr>
              <a:t>https://docs.gns3.com/</a:t>
            </a:r>
            <a:endParaRPr lang="hu-HU" dirty="0"/>
          </a:p>
          <a:p>
            <a:r>
              <a:rPr lang="hu-HU" dirty="0"/>
              <a:t>Wikipedia oldal:</a:t>
            </a:r>
          </a:p>
          <a:p>
            <a:r>
              <a:rPr lang="hu-HU" dirty="0">
                <a:hlinkClick r:id="rId4"/>
              </a:rPr>
              <a:t>https://en.wikipedia.org/wiki/Graphical_Network_Simulator-3</a:t>
            </a:r>
            <a:endParaRPr lang="hu-HU" dirty="0"/>
          </a:p>
          <a:p>
            <a:r>
              <a:rPr lang="pt-BR" dirty="0"/>
              <a:t>A QEMU hivatalos honlapja: </a:t>
            </a:r>
            <a:r>
              <a:rPr lang="pt-BR" dirty="0">
                <a:hlinkClick r:id="rId5"/>
              </a:rPr>
              <a:t>https://www.qemu.org/</a:t>
            </a:r>
            <a:endParaRPr lang="hu-HU" dirty="0"/>
          </a:p>
          <a:p>
            <a:r>
              <a:rPr lang="pt-BR" dirty="0"/>
              <a:t>A VirtualBox hivatalos honlapja: </a:t>
            </a:r>
            <a:r>
              <a:rPr lang="pt-BR" dirty="0">
                <a:hlinkClick r:id="rId6"/>
              </a:rPr>
              <a:t>https://www.virtualbox.org/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79726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9F762492-BB44-8A6D-7CED-747499AF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Köszönöm a figyelmet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56A233C-2B4C-1D10-3992-28A14E9DF5C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u-HU" dirty="0"/>
              <a:t>További információkért keressétek fel a hivatalos dokumentációt és közösségi fórumokat.</a:t>
            </a:r>
          </a:p>
        </p:txBody>
      </p:sp>
    </p:spTree>
    <p:extLst>
      <p:ext uri="{BB962C8B-B14F-4D97-AF65-F5344CB8AC3E}">
        <p14:creationId xmlns:p14="http://schemas.microsoft.com/office/powerpoint/2010/main" val="3757075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B59911-4420-2889-634C-9F663D7A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tartalom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EE14365-545F-818D-E61C-5DF5F981F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Bevezetés és általános áttekintés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Funkciók, jellemzők és használt technológiák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Architektúra és működés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Felhasználási esetek és előnyök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Rendszerkövetelmények, hátrányok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Összehasonlítás a </a:t>
            </a:r>
            <a:r>
              <a:rPr lang="hu-HU" dirty="0" err="1"/>
              <a:t>Packet</a:t>
            </a:r>
            <a:r>
              <a:rPr lang="hu-HU" dirty="0"/>
              <a:t> </a:t>
            </a:r>
            <a:r>
              <a:rPr lang="hu-HU" dirty="0" err="1"/>
              <a:t>Tracerrel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Hozzátartozó szoftverek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Források, további információk</a:t>
            </a:r>
          </a:p>
        </p:txBody>
      </p:sp>
    </p:spTree>
    <p:extLst>
      <p:ext uri="{BB962C8B-B14F-4D97-AF65-F5344CB8AC3E}">
        <p14:creationId xmlns:p14="http://schemas.microsoft.com/office/powerpoint/2010/main" val="1204175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FE63D2-D590-32E1-2004-4827EAA06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bevezetés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3532F91-4D8F-2997-49E8-3F4C92223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/>
              <a:t>Mi az a GNS3?</a:t>
            </a:r>
          </a:p>
          <a:p>
            <a:pPr lvl="1"/>
            <a:r>
              <a:rPr lang="hu-HU" dirty="0"/>
              <a:t>Ingyenes, nyílt forráskódú hálózatszimulátor</a:t>
            </a:r>
          </a:p>
          <a:p>
            <a:pPr lvl="1"/>
            <a:r>
              <a:rPr lang="hu-HU" dirty="0"/>
              <a:t>Lehetővé teszi a valós (például Cisco IOS) és virtuális eszközök kombinációját</a:t>
            </a:r>
          </a:p>
          <a:p>
            <a:r>
              <a:rPr lang="hu-HU" dirty="0"/>
              <a:t>Történeti áttekintés:</a:t>
            </a:r>
          </a:p>
          <a:p>
            <a:pPr lvl="1"/>
            <a:r>
              <a:rPr lang="hu-HU" dirty="0"/>
              <a:t>Első kiadás: 2008</a:t>
            </a:r>
          </a:p>
          <a:p>
            <a:pPr lvl="1"/>
            <a:r>
              <a:rPr lang="hu-HU" dirty="0"/>
              <a:t>Fejlesztők: Jeremy </a:t>
            </a:r>
            <a:r>
              <a:rPr lang="hu-HU" dirty="0" err="1"/>
              <a:t>Grossmann</a:t>
            </a:r>
            <a:r>
              <a:rPr lang="hu-HU" dirty="0"/>
              <a:t>, Dominik </a:t>
            </a:r>
            <a:r>
              <a:rPr lang="hu-HU" dirty="0" err="1"/>
              <a:t>Ziajka</a:t>
            </a:r>
            <a:r>
              <a:rPr lang="hu-HU" dirty="0"/>
              <a:t>, </a:t>
            </a:r>
            <a:r>
              <a:rPr lang="hu-HU" dirty="0" err="1"/>
              <a:t>Piotr</a:t>
            </a:r>
            <a:r>
              <a:rPr lang="hu-HU" dirty="0"/>
              <a:t> </a:t>
            </a:r>
            <a:r>
              <a:rPr lang="hu-HU" dirty="0" err="1"/>
              <a:t>Pękala</a:t>
            </a:r>
            <a:endParaRPr lang="hu-HU" dirty="0"/>
          </a:p>
          <a:p>
            <a:r>
              <a:rPr lang="hu-HU" dirty="0"/>
              <a:t>Célközönség:</a:t>
            </a:r>
          </a:p>
          <a:p>
            <a:pPr lvl="1"/>
            <a:r>
              <a:rPr lang="hu-HU" dirty="0"/>
              <a:t>Hálózati mérnökök, oktatók, vizsgára készülők (pl. CCNA, CCNP)</a:t>
            </a:r>
          </a:p>
        </p:txBody>
      </p:sp>
      <p:pic>
        <p:nvPicPr>
          <p:cNvPr id="1031" name="Picture 7" descr="Free PNG Transparent Background Images | pngteam.com">
            <a:extLst>
              <a:ext uri="{FF2B5EF4-FFF2-40B4-BE49-F238E27FC236}">
                <a16:creationId xmlns:a16="http://schemas.microsoft.com/office/drawing/2014/main" id="{5CBDF0E2-B832-D42D-FBAA-7DBB4D79B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939" y="0"/>
            <a:ext cx="3441749" cy="209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Mengenal Apa Itu Cisco IOS (Internetwork Operating System) - News Tech">
            <a:extLst>
              <a:ext uri="{FF2B5EF4-FFF2-40B4-BE49-F238E27FC236}">
                <a16:creationId xmlns:a16="http://schemas.microsoft.com/office/drawing/2014/main" id="{FA04F3DA-FE67-A994-DBFE-1D91855DC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665" y="107843"/>
            <a:ext cx="2222151" cy="124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¿Qué es la certificación CCNA Routing and Switching de Cisco ...">
            <a:extLst>
              <a:ext uri="{FF2B5EF4-FFF2-40B4-BE49-F238E27FC236}">
                <a16:creationId xmlns:a16="http://schemas.microsoft.com/office/drawing/2014/main" id="{86584B04-959B-AD5B-E2F6-0C44FB3DA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131" y="4244829"/>
            <a:ext cx="2887464" cy="247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759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A6FEC8-8BF0-77CC-E322-05B71E990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áttekintés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698625-87B3-E5A4-BD07-978CADCC5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Felhasználási területek:</a:t>
            </a:r>
          </a:p>
          <a:p>
            <a:pPr lvl="1"/>
            <a:r>
              <a:rPr lang="hu-HU" dirty="0"/>
              <a:t>Oktatás és vizsgafelkészítés</a:t>
            </a:r>
          </a:p>
          <a:p>
            <a:pPr lvl="1"/>
            <a:r>
              <a:rPr lang="hu-HU" dirty="0"/>
              <a:t>Hálózatok tervezése, konfigurációs változtatások előzetes tesztelése</a:t>
            </a:r>
          </a:p>
          <a:p>
            <a:pPr lvl="1"/>
            <a:r>
              <a:rPr lang="hu-HU" dirty="0"/>
              <a:t>Hibakeresés, </a:t>
            </a:r>
            <a:r>
              <a:rPr lang="hu-HU" dirty="0" err="1"/>
              <a:t>proof</a:t>
            </a:r>
            <a:r>
              <a:rPr lang="hu-HU" dirty="0"/>
              <a:t> of </a:t>
            </a:r>
            <a:r>
              <a:rPr lang="hu-HU" dirty="0" err="1"/>
              <a:t>concept</a:t>
            </a:r>
            <a:r>
              <a:rPr lang="hu-HU" dirty="0"/>
              <a:t> (POC) készítése(ötlet bebizonyítás)</a:t>
            </a:r>
          </a:p>
          <a:p>
            <a:r>
              <a:rPr lang="hu-HU" dirty="0"/>
              <a:t>Népszerűség:</a:t>
            </a:r>
          </a:p>
          <a:p>
            <a:pPr lvl="1"/>
            <a:r>
              <a:rPr lang="hu-HU" dirty="0"/>
              <a:t>Több mint 11 millió letöltés (például a Cisco vizsgákra való felkészüléshez)</a:t>
            </a:r>
          </a:p>
        </p:txBody>
      </p:sp>
    </p:spTree>
    <p:extLst>
      <p:ext uri="{BB962C8B-B14F-4D97-AF65-F5344CB8AC3E}">
        <p14:creationId xmlns:p14="http://schemas.microsoft.com/office/powerpoint/2010/main" val="4220558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0CEA44-9924-14C5-C95B-9982E625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Funkciók és Tulajdonságok - </a:t>
            </a:r>
            <a:r>
              <a:rPr lang="hu-HU" sz="2400" dirty="0"/>
              <a:t>Emulációs Technológiák Részletes Kifejtése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F29DEF-8FAC-0762-DADA-1F85F8BCF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/>
              <a:t>Alapfunkciók:</a:t>
            </a:r>
          </a:p>
          <a:p>
            <a:pPr lvl="1"/>
            <a:r>
              <a:rPr lang="hu-HU" dirty="0"/>
              <a:t>Valós Cisco IOS képfájlok futtatása (emuláció)</a:t>
            </a:r>
          </a:p>
          <a:p>
            <a:pPr lvl="1"/>
            <a:r>
              <a:rPr lang="hu-HU" dirty="0"/>
              <a:t>Emulációs és szimulációs módszerek támogatása (pl. </a:t>
            </a:r>
            <a:r>
              <a:rPr lang="hu-HU" dirty="0" err="1"/>
              <a:t>Dynamips</a:t>
            </a:r>
            <a:r>
              <a:rPr lang="hu-HU" dirty="0"/>
              <a:t>, QEMU, </a:t>
            </a:r>
            <a:r>
              <a:rPr lang="hu-HU" dirty="0" err="1"/>
              <a:t>VirtualBox</a:t>
            </a:r>
            <a:r>
              <a:rPr lang="hu-HU" dirty="0"/>
              <a:t>)</a:t>
            </a:r>
          </a:p>
          <a:p>
            <a:pPr lvl="1"/>
            <a:r>
              <a:rPr lang="hu-HU" dirty="0"/>
              <a:t>Drag-and-</a:t>
            </a:r>
            <a:r>
              <a:rPr lang="hu-HU" dirty="0" err="1"/>
              <a:t>drop</a:t>
            </a:r>
            <a:r>
              <a:rPr lang="hu-HU" dirty="0"/>
              <a:t> felület a topológiák könnyű kialakításához</a:t>
            </a:r>
          </a:p>
          <a:p>
            <a:r>
              <a:rPr lang="hu-HU" dirty="0"/>
              <a:t>Speciális jellemzők:</a:t>
            </a:r>
          </a:p>
          <a:p>
            <a:pPr lvl="1"/>
            <a:r>
              <a:rPr lang="hu-HU" dirty="0"/>
              <a:t>Multi-</a:t>
            </a:r>
            <a:r>
              <a:rPr lang="hu-HU" dirty="0" err="1"/>
              <a:t>vendor</a:t>
            </a:r>
            <a:r>
              <a:rPr lang="hu-HU" dirty="0"/>
              <a:t> támogatás: különböző hálózati eszközök és protokollok szimulációja</a:t>
            </a:r>
          </a:p>
          <a:p>
            <a:pPr lvl="1"/>
            <a:r>
              <a:rPr lang="hu-HU" dirty="0"/>
              <a:t>Hálózati topológiák vizualizálása, kapcsolatok konfigurálása, és eszközök összehangolt működtetése</a:t>
            </a:r>
          </a:p>
          <a:p>
            <a:pPr lvl="1"/>
            <a:r>
              <a:rPr lang="hu-HU" dirty="0"/>
              <a:t>Kiterjeszthetőség: </a:t>
            </a:r>
            <a:r>
              <a:rPr lang="hu-HU" dirty="0" err="1"/>
              <a:t>appliance</a:t>
            </a:r>
            <a:r>
              <a:rPr lang="hu-HU" dirty="0"/>
              <a:t>-ek importálása és közösségi Marketplace (bővítmények)</a:t>
            </a:r>
          </a:p>
          <a:p>
            <a:r>
              <a:rPr lang="hu-HU" dirty="0"/>
              <a:t>Használt technológiák:</a:t>
            </a:r>
          </a:p>
          <a:p>
            <a:pPr lvl="1"/>
            <a:r>
              <a:rPr lang="hu-HU" dirty="0"/>
              <a:t>Emulációs motorok: </a:t>
            </a:r>
            <a:r>
              <a:rPr lang="hu-HU" dirty="0" err="1"/>
              <a:t>Dynamips</a:t>
            </a:r>
            <a:r>
              <a:rPr lang="hu-HU" dirty="0"/>
              <a:t> (Cisco IOS emuláció), QEMU, </a:t>
            </a:r>
            <a:r>
              <a:rPr lang="hu-HU" dirty="0" err="1"/>
              <a:t>VirtualBox</a:t>
            </a:r>
            <a:endParaRPr lang="hu-HU" dirty="0"/>
          </a:p>
          <a:p>
            <a:pPr lvl="1"/>
            <a:r>
              <a:rPr lang="hu-HU" dirty="0"/>
              <a:t>Programozási nyelv: Python  </a:t>
            </a:r>
          </a:p>
          <a:p>
            <a:pPr lvl="1"/>
            <a:r>
              <a:rPr lang="hu-HU" dirty="0"/>
              <a:t>Grafikus felület: intuitív GUI, amely megkönnyíti a topológiák építését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2DE0DE4-0D2E-D307-0568-E99FDC4BF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347" y="1438980"/>
            <a:ext cx="2543530" cy="2419688"/>
          </a:xfrm>
          <a:prstGeom prst="rect">
            <a:avLst/>
          </a:prstGeom>
        </p:spPr>
      </p:pic>
      <p:pic>
        <p:nvPicPr>
          <p:cNvPr id="4098" name="Picture 2" descr="Raspberry launches a free code editor to learn Python, the language of ...">
            <a:extLst>
              <a:ext uri="{FF2B5EF4-FFF2-40B4-BE49-F238E27FC236}">
                <a16:creationId xmlns:a16="http://schemas.microsoft.com/office/drawing/2014/main" id="{4D798D46-8C1E-F19D-19CF-79B86F5AE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792" y="4734501"/>
            <a:ext cx="2562365" cy="170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213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E34341-EFC9-17B4-39EF-85FE59F62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Funkciók és Tulajdonságok - (folyt.) - </a:t>
            </a:r>
            <a:r>
              <a:rPr lang="hu-HU" dirty="0" err="1"/>
              <a:t>Dynamips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6BC0B5-23DE-B52C-81C7-B08936C50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/>
              <a:t>Mi az?</a:t>
            </a:r>
          </a:p>
          <a:p>
            <a:pPr lvl="1"/>
            <a:r>
              <a:rPr lang="hu-HU" dirty="0"/>
              <a:t>A </a:t>
            </a:r>
            <a:r>
              <a:rPr lang="hu-HU" dirty="0" err="1"/>
              <a:t>Dynamips</a:t>
            </a:r>
            <a:r>
              <a:rPr lang="hu-HU" dirty="0"/>
              <a:t> egy Cisco router-emulátor, amelyet eredetileg </a:t>
            </a:r>
            <a:r>
              <a:rPr lang="hu-HU" dirty="0" err="1"/>
              <a:t>Christophe</a:t>
            </a:r>
            <a:r>
              <a:rPr lang="hu-HU" dirty="0"/>
              <a:t> </a:t>
            </a:r>
            <a:r>
              <a:rPr lang="hu-HU" dirty="0" err="1"/>
              <a:t>Fillot</a:t>
            </a:r>
            <a:r>
              <a:rPr lang="hu-HU" dirty="0"/>
              <a:t> fejlesztett ki.</a:t>
            </a:r>
          </a:p>
          <a:p>
            <a:r>
              <a:rPr lang="hu-HU" dirty="0"/>
              <a:t>Fő funkció:</a:t>
            </a:r>
          </a:p>
          <a:p>
            <a:pPr lvl="1"/>
            <a:r>
              <a:rPr lang="hu-HU" dirty="0"/>
              <a:t>Lehetővé teszi, hogy a GNS3 valós Cisco IOS képfájlokat futtasson, így a felhasználók hiteles, szoftveres környezetben tanulhassák meg a routerek konfigurálását és működését.</a:t>
            </a:r>
          </a:p>
          <a:p>
            <a:r>
              <a:rPr lang="hu-HU" dirty="0"/>
              <a:t>Jellemzők:</a:t>
            </a:r>
          </a:p>
          <a:p>
            <a:pPr lvl="1"/>
            <a:r>
              <a:rPr lang="hu-HU" dirty="0"/>
              <a:t>Emulálja a Cisco hardver (például a 7200 sorozatú routerek) CPU-ját és egyéb hardverelemeit.</a:t>
            </a:r>
          </a:p>
          <a:p>
            <a:pPr lvl="1"/>
            <a:r>
              <a:rPr lang="hu-HU" dirty="0"/>
              <a:t>Valódi IOS képek futtatása révén biztosítja a hiteles hálózati működést, ami különösen hasznos vizsgafelkészülés és laboratóriumi gyakorlatok során.</a:t>
            </a:r>
          </a:p>
          <a:p>
            <a:pPr lvl="1"/>
            <a:r>
              <a:rPr lang="hu-HU" dirty="0"/>
              <a:t>Bár nagyon hasznos, elsősorban Cisco eszközök emulációjára optimalizált, így más gyártók termékei esetében korlátozott lehet a funkcionalitás.</a:t>
            </a:r>
          </a:p>
        </p:txBody>
      </p:sp>
      <p:pic>
        <p:nvPicPr>
          <p:cNvPr id="6146" name="Picture 2" descr="Dynamips - DINAMIC+">
            <a:extLst>
              <a:ext uri="{FF2B5EF4-FFF2-40B4-BE49-F238E27FC236}">
                <a16:creationId xmlns:a16="http://schemas.microsoft.com/office/drawing/2014/main" id="{008C08D2-F199-F42E-F421-994B76CBB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057" y="618518"/>
            <a:ext cx="2583285" cy="147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59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E17D1D-654D-39A7-DCFF-B54F5998A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Funkciók és Tulajdonságok - (folyt.) - QEMU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6E7983E-0E3F-8DE5-5398-6F5C945BC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/>
              <a:t>Mi az?</a:t>
            </a:r>
          </a:p>
          <a:p>
            <a:pPr lvl="1"/>
            <a:r>
              <a:rPr lang="hu-HU" dirty="0"/>
              <a:t>A QEMU egy nyílt forráskódú gép-emulátor és </a:t>
            </a:r>
            <a:r>
              <a:rPr lang="hu-HU" dirty="0" err="1"/>
              <a:t>virtualizációs</a:t>
            </a:r>
            <a:r>
              <a:rPr lang="hu-HU" dirty="0"/>
              <a:t> megoldás, amely képes különböző CPU architektúrák emulációjára.</a:t>
            </a:r>
          </a:p>
          <a:p>
            <a:r>
              <a:rPr lang="hu-HU" dirty="0"/>
              <a:t>Fő funkció:</a:t>
            </a:r>
          </a:p>
          <a:p>
            <a:pPr lvl="1"/>
            <a:r>
              <a:rPr lang="hu-HU" dirty="0"/>
              <a:t>A GNS3-ben a QEMU-t elsősorban olyan virtuális eszközök futtatására használják, amelyek nem korlátozódnak kizárólag Cisco IOS emulációjára. Ilyen például a Cisco VIRL képek, a virtuális tűzfalak, </a:t>
            </a:r>
            <a:r>
              <a:rPr lang="hu-HU" dirty="0" err="1"/>
              <a:t>switch</a:t>
            </a:r>
            <a:r>
              <a:rPr lang="hu-HU" dirty="0"/>
              <a:t>-ek vagy akár Linux-alapú eszközök.</a:t>
            </a:r>
          </a:p>
          <a:p>
            <a:r>
              <a:rPr lang="hu-HU" dirty="0"/>
              <a:t>Jellemzők:</a:t>
            </a:r>
          </a:p>
          <a:p>
            <a:pPr lvl="1"/>
            <a:r>
              <a:rPr lang="hu-HU" dirty="0"/>
              <a:t>Rugalmasság: Képes különböző operációs rendszerek és architektúrák emulációjára, így széles körű eszközválasztékot tesz lehetővé.</a:t>
            </a:r>
          </a:p>
          <a:p>
            <a:pPr lvl="1"/>
            <a:r>
              <a:rPr lang="hu-HU" dirty="0"/>
              <a:t>Teljesítmény: Különösen hatékony, ha a KVM (Kernel-</a:t>
            </a:r>
            <a:r>
              <a:rPr lang="hu-HU" dirty="0" err="1"/>
              <a:t>based</a:t>
            </a:r>
            <a:r>
              <a:rPr lang="hu-HU" dirty="0"/>
              <a:t> </a:t>
            </a:r>
            <a:r>
              <a:rPr lang="hu-HU" dirty="0" err="1"/>
              <a:t>Virtual</a:t>
            </a:r>
            <a:r>
              <a:rPr lang="hu-HU" dirty="0"/>
              <a:t> </a:t>
            </a:r>
            <a:r>
              <a:rPr lang="hu-HU" dirty="0" err="1"/>
              <a:t>Machine</a:t>
            </a:r>
            <a:r>
              <a:rPr lang="hu-HU" dirty="0"/>
              <a:t>) támogatás is rendelkezésre áll, ami közel natív teljesítményt biztosít.</a:t>
            </a:r>
          </a:p>
          <a:p>
            <a:pPr lvl="1"/>
            <a:r>
              <a:rPr lang="hu-HU" dirty="0"/>
              <a:t>Integráció: Az emulációs képességei révén a QEMU lehetővé teszi, hogy a GNS3-ben a Cisco eszközök mellett más gyártók termékei is megjelenjenek a topológiában.</a:t>
            </a:r>
          </a:p>
        </p:txBody>
      </p:sp>
      <p:pic>
        <p:nvPicPr>
          <p:cNvPr id="5122" name="Picture 2" descr="Logo - QEMU">
            <a:extLst>
              <a:ext uri="{FF2B5EF4-FFF2-40B4-BE49-F238E27FC236}">
                <a16:creationId xmlns:a16="http://schemas.microsoft.com/office/drawing/2014/main" id="{C0C72B19-3E08-7B3D-9274-825F9CD20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51" y="5219701"/>
            <a:ext cx="35909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690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94960F-8C2B-CE00-1698-E53C4CD88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Funkciók és Tulajdonságok - (folyt.) - </a:t>
            </a:r>
            <a:r>
              <a:rPr lang="hu-HU" dirty="0" err="1"/>
              <a:t>VirtualBox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D079AE7-EAEB-8FF9-118D-30073F5AC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/>
              <a:t>Mi az?</a:t>
            </a:r>
          </a:p>
          <a:p>
            <a:pPr lvl="1"/>
            <a:r>
              <a:rPr lang="hu-HU" dirty="0"/>
              <a:t>A </a:t>
            </a:r>
            <a:r>
              <a:rPr lang="hu-HU" dirty="0" err="1"/>
              <a:t>VirtualBox</a:t>
            </a:r>
            <a:r>
              <a:rPr lang="hu-HU" dirty="0"/>
              <a:t> egy ingyenes, nyílt forráskódú </a:t>
            </a:r>
            <a:r>
              <a:rPr lang="hu-HU" dirty="0" err="1"/>
              <a:t>virtualizációs</a:t>
            </a:r>
            <a:r>
              <a:rPr lang="hu-HU" dirty="0"/>
              <a:t> szoftver, melyet az Oracle fejleszt.</a:t>
            </a:r>
          </a:p>
          <a:p>
            <a:r>
              <a:rPr lang="hu-HU" dirty="0"/>
              <a:t>Fő funkció:</a:t>
            </a:r>
          </a:p>
          <a:p>
            <a:pPr lvl="1"/>
            <a:r>
              <a:rPr lang="hu-HU" dirty="0"/>
              <a:t>A GNS3 környezetében a </a:t>
            </a:r>
            <a:r>
              <a:rPr lang="hu-HU" dirty="0" err="1"/>
              <a:t>VirtualBox</a:t>
            </a:r>
            <a:r>
              <a:rPr lang="hu-HU" dirty="0"/>
              <a:t> segítségével olyan virtuális gépek futtathatók, amelyek nem közvetlenül a </a:t>
            </a:r>
            <a:r>
              <a:rPr lang="hu-HU" dirty="0" err="1"/>
              <a:t>Dynamips</a:t>
            </a:r>
            <a:r>
              <a:rPr lang="hu-HU" dirty="0"/>
              <a:t> által emulált Cisco IOS képek, hanem például más operációs rendszerek vagy speciális hálózati eszközök.</a:t>
            </a:r>
          </a:p>
          <a:p>
            <a:r>
              <a:rPr lang="hu-HU" dirty="0"/>
              <a:t>Jellemzők:</a:t>
            </a:r>
          </a:p>
          <a:p>
            <a:pPr lvl="1"/>
            <a:r>
              <a:rPr lang="hu-HU" dirty="0"/>
              <a:t>Felhasználóbarátság: Könnyen telepíthető és konfigurálható, így a kezdők számára is hozzáférhető megoldás.</a:t>
            </a:r>
          </a:p>
          <a:p>
            <a:pPr lvl="1"/>
            <a:r>
              <a:rPr lang="hu-HU" dirty="0"/>
              <a:t>Rendszerkompatibilitás: Széleskörű támogatást nyújt különböző operációs rendszerek számára, ami lehetővé teszi, hogy a GNS3-ben többféle hálózati eszköz és alkalmazás integrálódjon.</a:t>
            </a:r>
          </a:p>
          <a:p>
            <a:pPr lvl="1"/>
            <a:r>
              <a:rPr lang="hu-HU" dirty="0"/>
              <a:t>Integráció: Használható együtt más emulációs technológiákkal a GNS3-ben, hogy egy komplex, multi-</a:t>
            </a:r>
            <a:r>
              <a:rPr lang="hu-HU" dirty="0" err="1"/>
              <a:t>vendor</a:t>
            </a:r>
            <a:r>
              <a:rPr lang="hu-HU" dirty="0"/>
              <a:t> hálózatot szimuláljunk.</a:t>
            </a:r>
          </a:p>
        </p:txBody>
      </p:sp>
      <p:pic>
        <p:nvPicPr>
          <p:cNvPr id="7170" name="Picture 2" descr="Oracle Releases VirtualBox 6.1.2 with Initial Support for Linux Kernel 5.5">
            <a:extLst>
              <a:ext uri="{FF2B5EF4-FFF2-40B4-BE49-F238E27FC236}">
                <a16:creationId xmlns:a16="http://schemas.microsoft.com/office/drawing/2014/main" id="{4EAB0751-395F-CCC2-8F18-C8F05B957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888" y="1304630"/>
            <a:ext cx="2913775" cy="191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664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0FE74AA-7D82-B520-0C3E-968D9AA06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Architektúra és Működés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52B9EF3-DBB9-3DCB-80E6-E525E5B66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hu-HU" dirty="0"/>
              <a:t>Fő komponensek:</a:t>
            </a:r>
          </a:p>
          <a:p>
            <a:pPr lvl="1"/>
            <a:r>
              <a:rPr lang="hu-HU" b="1" dirty="0"/>
              <a:t>GUI</a:t>
            </a:r>
            <a:r>
              <a:rPr lang="hu-HU" dirty="0"/>
              <a:t> (Grafikus Felhasználói Felület): A felhasználók itt építik és konfigurálják a hálózati topológiákat</a:t>
            </a:r>
          </a:p>
          <a:p>
            <a:pPr lvl="1"/>
            <a:r>
              <a:rPr lang="hu-HU" b="1" dirty="0"/>
              <a:t>Szerver</a:t>
            </a:r>
            <a:r>
              <a:rPr lang="hu-HU" dirty="0"/>
              <a:t>: Felelős az eszközök emulációjáért; futtatható helyileg vagy a GNS3 VM segítségével (távoli/felhő alapú)</a:t>
            </a:r>
          </a:p>
          <a:p>
            <a:r>
              <a:rPr lang="hu-HU" dirty="0"/>
              <a:t>Működési folyamat:</a:t>
            </a:r>
          </a:p>
          <a:p>
            <a:pPr lvl="1"/>
            <a:r>
              <a:rPr lang="hu-HU" dirty="0"/>
              <a:t>A felhasználó a GUI segítségével létrehozza a topológiát (eszközök húzása, kapcsolatok kialakítása)</a:t>
            </a:r>
          </a:p>
          <a:p>
            <a:pPr lvl="1"/>
            <a:r>
              <a:rPr lang="hu-HU" dirty="0"/>
              <a:t>A szerver elindítja az emulációkat, és összekapcsolja a virtuális eszközöket</a:t>
            </a:r>
          </a:p>
          <a:p>
            <a:r>
              <a:rPr lang="hu-HU" dirty="0"/>
              <a:t>Integrációs lehetőségek:</a:t>
            </a:r>
          </a:p>
          <a:p>
            <a:pPr lvl="1"/>
            <a:r>
              <a:rPr lang="hu-HU" dirty="0"/>
              <a:t>Lehetővé teszi valódi hálózati eszközök integrálását a virtuális környezetbe</a:t>
            </a:r>
          </a:p>
        </p:txBody>
      </p:sp>
      <p:pic>
        <p:nvPicPr>
          <p:cNvPr id="8194" name="Picture 2" descr="The GNS3 GUI | GNS3 Documentation">
            <a:extLst>
              <a:ext uri="{FF2B5EF4-FFF2-40B4-BE49-F238E27FC236}">
                <a16:creationId xmlns:a16="http://schemas.microsoft.com/office/drawing/2014/main" id="{185B7799-ADBD-3FD0-0ED2-9E2E60627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256" y="618518"/>
            <a:ext cx="3000077" cy="162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etting up the GNS3 VM server | How to use GNS3 | N-Study">
            <a:extLst>
              <a:ext uri="{FF2B5EF4-FFF2-40B4-BE49-F238E27FC236}">
                <a16:creationId xmlns:a16="http://schemas.microsoft.com/office/drawing/2014/main" id="{3E0FD937-7D25-6EB9-8DEC-19403C6B2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780" y="4760913"/>
            <a:ext cx="2763561" cy="201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7239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Lila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104</TotalTime>
  <Words>1344</Words>
  <Application>Microsoft Office PowerPoint</Application>
  <PresentationFormat>Szélesvásznú</PresentationFormat>
  <Paragraphs>150</Paragraphs>
  <Slides>17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2" baseType="lpstr">
      <vt:lpstr>Arial</vt:lpstr>
      <vt:lpstr>Calibri</vt:lpstr>
      <vt:lpstr>Tw Cen MT</vt:lpstr>
      <vt:lpstr>Wingdings</vt:lpstr>
      <vt:lpstr>Áramkör</vt:lpstr>
      <vt:lpstr>GNS3 – Graphical Network Simulator‑3</vt:lpstr>
      <vt:lpstr>tartalom</vt:lpstr>
      <vt:lpstr>bevezetés</vt:lpstr>
      <vt:lpstr>áttekintés</vt:lpstr>
      <vt:lpstr>Funkciók és Tulajdonságok - Emulációs Technológiák Részletes Kifejtése</vt:lpstr>
      <vt:lpstr>Funkciók és Tulajdonságok - (folyt.) - Dynamips</vt:lpstr>
      <vt:lpstr>Funkciók és Tulajdonságok - (folyt.) - QEMU</vt:lpstr>
      <vt:lpstr>Funkciók és Tulajdonságok - (folyt.) - VirtualBox</vt:lpstr>
      <vt:lpstr>Architektúra és Működés</vt:lpstr>
      <vt:lpstr>Felhasználási Esetek</vt:lpstr>
      <vt:lpstr>Előnyök és Hátrányok</vt:lpstr>
      <vt:lpstr>Rendszerkövetelmények és Támogatott Platformok</vt:lpstr>
      <vt:lpstr>Gns3 vs packet tracer</vt:lpstr>
      <vt:lpstr>Gns3 vs packet tracer (folyt.)</vt:lpstr>
      <vt:lpstr>Telepítési Komponensei és Kiegészítő Szoftverei</vt:lpstr>
      <vt:lpstr>Források és További Információk</vt:lpstr>
      <vt:lpstr>Köszönöm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GNS3 – Graphical Network Simulator‑3</dc:title>
  <dc:creator>Kurucz Zoltán</dc:creator>
  <cp:lastModifiedBy>Kurucz Zoltán</cp:lastModifiedBy>
  <cp:revision>64</cp:revision>
  <dcterms:created xsi:type="dcterms:W3CDTF">2025-02-05T16:57:00Z</dcterms:created>
  <dcterms:modified xsi:type="dcterms:W3CDTF">2025-02-05T18:41:33Z</dcterms:modified>
</cp:coreProperties>
</file>